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4" r:id="rId6"/>
    <p:sldId id="263" r:id="rId7"/>
    <p:sldId id="300" r:id="rId8"/>
    <p:sldId id="281" r:id="rId9"/>
    <p:sldId id="282" r:id="rId10"/>
    <p:sldId id="280" r:id="rId11"/>
    <p:sldId id="265" r:id="rId12"/>
    <p:sldId id="298" r:id="rId13"/>
    <p:sldId id="266" r:id="rId14"/>
    <p:sldId id="295" r:id="rId15"/>
    <p:sldId id="296" r:id="rId16"/>
    <p:sldId id="286" r:id="rId17"/>
    <p:sldId id="301" r:id="rId18"/>
    <p:sldId id="290" r:id="rId19"/>
    <p:sldId id="285" r:id="rId20"/>
    <p:sldId id="293" r:id="rId21"/>
    <p:sldId id="283" r:id="rId22"/>
    <p:sldId id="267" r:id="rId23"/>
    <p:sldId id="273" r:id="rId24"/>
    <p:sldId id="275" r:id="rId25"/>
    <p:sldId id="299" r:id="rId26"/>
    <p:sldId id="279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Libre Franklin Medium" charset="0"/>
      <p:regular r:id="rId33"/>
      <p:bold r:id="rId34"/>
      <p:italic r:id="rId35"/>
      <p:boldItalic r:id="rId36"/>
    </p:embeddedFont>
    <p:embeddedFont>
      <p:font typeface="Caveat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LLYxp2gWqFr6iebskbJNdH83e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200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51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070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7" name="Google Shape;2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edfd2dd3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eedfd2dd3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6" name="Google Shape;116;geedfd2dd3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5b5e7c7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g135b5e7c7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edfd2dd3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eedfd2dd3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geedfd2dd3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smtClean="0"/>
              <a:t>https://www.swanseacollege.com/courses/students-communication-notice-board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body" idx="1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4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4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3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3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3"/>
          <p:cNvSpPr txBox="1">
            <a:spLocks noGrp="1"/>
          </p:cNvSpPr>
          <p:nvPr>
            <p:ph type="title"/>
          </p:nvPr>
        </p:nvSpPr>
        <p:spPr>
          <a:xfrm rot="5400000">
            <a:off x="5075238" y="2362201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4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4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4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4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9" name="Google Shape;29;p3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5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2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4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36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7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3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3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39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3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64" name="Google Shape;64;p3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0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0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0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◼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2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74" name="Google Shape;74;p40"/>
          <p:cNvSpPr txBox="1"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1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1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1"/>
          <p:cNvSpPr txBox="1">
            <a:spLocks noGrp="1"/>
          </p:cNvSpPr>
          <p:nvPr>
            <p:ph type="body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41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83" name="Google Shape;83;p41"/>
          <p:cNvSpPr txBox="1"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 Medium"/>
              <a:buNone/>
              <a:defRPr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2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3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scwales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wb.gov.wales/keeping-safe-online/training-module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3620470255?pwd=RGswbGZlUTZxRTZYeUQrTjBOZXg5QT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wanseacollege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wanseacollege.com" TargetMode="External"/><Relationship Id="rId4" Type="http://schemas.openxmlformats.org/officeDocument/2006/relationships/hyperlink" Target="mailto:exams@swanseacollege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anseacollege.com/courses/students-communication-notice-boar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anseacollege.com/courses/teachers-communication-notice-boar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anseacollege.com/courses/exams-notice-board-202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body" idx="1"/>
          </p:nvPr>
        </p:nvSpPr>
        <p:spPr>
          <a:xfrm>
            <a:off x="6477000" y="6096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6000" dirty="0" smtClean="0"/>
              <a:t>Inset training day January 2024</a:t>
            </a:r>
            <a:endParaRPr sz="6000" dirty="0"/>
          </a:p>
        </p:txBody>
      </p:sp>
      <p:sp>
        <p:nvSpPr>
          <p:cNvPr id="103" name="Google Shape;103;p1"/>
          <p:cNvSpPr txBox="1">
            <a:spLocks noGrp="1"/>
          </p:cNvSpPr>
          <p:nvPr>
            <p:ph type="title"/>
          </p:nvPr>
        </p:nvSpPr>
        <p:spPr>
          <a:xfrm>
            <a:off x="377355" y="2775265"/>
            <a:ext cx="82296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Calibri"/>
              <a:buNone/>
            </a:pPr>
            <a:r>
              <a:rPr lang="en-GB" sz="8000" dirty="0">
                <a:solidFill>
                  <a:srgbClr val="002060"/>
                </a:solidFill>
              </a:rPr>
              <a:t/>
            </a:r>
            <a:br>
              <a:rPr lang="en-GB" sz="8000" dirty="0">
                <a:solidFill>
                  <a:srgbClr val="002060"/>
                </a:solidFill>
              </a:rPr>
            </a:br>
            <a:r>
              <a:rPr lang="en-GB" sz="8000" dirty="0" smtClean="0">
                <a:solidFill>
                  <a:srgbClr val="002060"/>
                </a:solidFill>
              </a:rPr>
              <a:t>HAPPY NEW YEAR!</a:t>
            </a:r>
            <a:endParaRPr sz="80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Calibri"/>
              <a:buNone/>
            </a:pPr>
            <a:endParaRPr sz="8000" dirty="0">
              <a:solidFill>
                <a:srgbClr val="002060"/>
              </a:solidFill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533400"/>
            <a:ext cx="4724400" cy="215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383875" y="428444"/>
            <a:ext cx="8458200" cy="689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School Information and Communication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Emailing students; you must copy in the office email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We will save these emails in the students folder as reference</a:t>
            </a:r>
            <a:endParaRPr lang="en-GB" sz="2800" b="1" i="0" u="none" strike="noStrike" cap="none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sz="2800" b="1" i="0" u="none" strike="noStrike" cap="none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GB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requests, and communication by </a:t>
            </a:r>
            <a:r>
              <a:rPr lang="en-GB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parents / students – inform the student that they must email office.</a:t>
            </a:r>
          </a:p>
          <a:p>
            <a:pPr marL="285750" lvl="0" indent="-28575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Class times are fixed, if you need to rearrange a class due to an emergency, then you must contact the office by email and follow up with a phone call.</a:t>
            </a:r>
            <a:br>
              <a:rPr lang="en-GB" sz="2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college timetable will be posted on the TCB, so you can check when to schedule classes.</a:t>
            </a:r>
          </a:p>
          <a:p>
            <a:pPr lvl="0">
              <a:buClr>
                <a:schemeClr val="dk1"/>
              </a:buClr>
              <a:buSzPts val="2800"/>
            </a:pPr>
            <a:endParaRPr sz="2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4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/>
        </p:nvSpPr>
        <p:spPr>
          <a:xfrm>
            <a:off x="248025" y="237925"/>
            <a:ext cx="8514000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600" b="1" i="1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Lesson plan &amp; Attendance information provided to students</a:t>
            </a:r>
            <a:endParaRPr sz="3600" b="1" i="1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Attend every lesson on your timetable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on time for every lesson (login 5 minutes before)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on time after every break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must share your video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miss lessons, we will contact your parent/legal guardian.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miss lots of lessons we will arrange a meeting to discuss this issue.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going to miss a lesson because you are ill, you must contact the college as early as possible by email – </a:t>
            </a:r>
            <a:r>
              <a:rPr lang="en-GB" sz="2000" b="0" i="0" u="sng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office@s</a:t>
            </a:r>
            <a:r>
              <a:rPr lang="en-GB" sz="2000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wanseacollege.</a:t>
            </a:r>
            <a:r>
              <a:rPr lang="en-GB" sz="2000" b="0" i="0" u="sng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n-GB" sz="2000" b="0" i="0" u="sng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need to miss a lesson for an important appointment, you must request leave, and we can marked you as excused and arrange for the lessons to be sent to you.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1" descr="C:\Users\ACER\AppData\Local\Microsoft\Windows\INetCache\IE\FDCPLJ4K\16755-illustration-of-a-clock-pv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2799" y="1640731"/>
            <a:ext cx="999226" cy="105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/>
        </p:nvSpPr>
        <p:spPr>
          <a:xfrm>
            <a:off x="248025" y="237925"/>
            <a:ext cx="85140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600" b="1" i="1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Lesson plan &amp; Attendance information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600" b="1" i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TEACHERS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Zoom Google drive: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Completed Lesson plans </a:t>
            </a:r>
            <a:endParaRPr lang="en-GB" sz="3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resources; 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ppt</a:t>
            </a:r>
            <a:r>
              <a:rPr lang="en-GB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worksheets etc. to be posted on Google classroom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Attendance records </a:t>
            </a:r>
            <a:r>
              <a:rPr lang="en-GB" sz="3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be kept </a:t>
            </a:r>
            <a:r>
              <a:rPr lang="en-GB" sz="3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up to date</a:t>
            </a:r>
            <a:endParaRPr sz="20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Recorded lessons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1" descr="C:\Users\ACER\AppData\Local\Microsoft\Windows\INetCache\IE\FDCPLJ4K\16755-illustration-of-a-clock-pv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9816" y="5298331"/>
            <a:ext cx="999226" cy="1059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9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/>
        </p:nvSpPr>
        <p:spPr>
          <a:xfrm>
            <a:off x="480500" y="266750"/>
            <a:ext cx="6673800" cy="649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-GB" sz="60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classes</a:t>
            </a:r>
            <a:endParaRPr sz="14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provided to students</a:t>
            </a:r>
            <a:b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 are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recorded!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prepared: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your day, have ready the exercise books for the day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must be online and present at least 5-minutes before the start of your class.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your stationery out ready; pens, pencils, calculator, ruler, exercise books etc.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bottle of water with you, have tissues next to you, go to the toilet in your breaks or before class starts.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notes and copy from the screen, have your textbooks to hand.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pick up your exercise books up from the Office!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6" descr="C:\Users\ACER\AppData\Local\Microsoft\Windows\INetCache\IE\FDCPLJ4K\school_homework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2225" y="72575"/>
            <a:ext cx="2003451" cy="23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/>
        </p:nvSpPr>
        <p:spPr>
          <a:xfrm>
            <a:off x="480500" y="266750"/>
            <a:ext cx="6673800" cy="566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-GB" sz="60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classes</a:t>
            </a:r>
            <a:endParaRPr sz="14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 with Breaks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GB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recorded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Class duration and breaks explained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GCSE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essons are 50 – 55 minute sessions plus 5 minutes / question time discussion time at the end.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GB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BREAKS EXPLAINED </a:t>
            </a:r>
            <a:endParaRPr lang="en-GB"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double lesson, take a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minute break after the first session </a:t>
            </a:r>
            <a:endParaRPr lang="en-GB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lang="en-GB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level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hours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– no break.</a:t>
            </a:r>
            <a:endParaRPr lang="en-GB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6" descr="C:\Users\ACER\AppData\Local\Microsoft\Windows\INetCache\IE\FDCPLJ4K\school_homework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2225" y="72575"/>
            <a:ext cx="2003451" cy="231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1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/>
        </p:nvSpPr>
        <p:spPr>
          <a:xfrm>
            <a:off x="480500" y="266750"/>
            <a:ext cx="6673800" cy="627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-GB" sz="60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classes</a:t>
            </a:r>
            <a:endParaRPr sz="14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GB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teachers should login as co host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co host you can: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n-GB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your class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admit your student to your class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screen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ecord the lesson</a:t>
            </a: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haven't been sent the login details for this, send me a message in chat.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6" descr="C:\Users\ACER\AppData\Local\Microsoft\Windows\INetCache\IE\FDCPLJ4K\school_homework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2225" y="72575"/>
            <a:ext cx="2003451" cy="231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3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298315"/>
            <a:ext cx="8042694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Online project</a:t>
            </a:r>
            <a:endParaRPr sz="1400" b="1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/>
            </a:r>
            <a:br>
              <a:rPr lang="en-GB" sz="21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en-GB" sz="2100" b="1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One </a:t>
            </a:r>
            <a:r>
              <a:rPr lang="en-GB" sz="2100" b="1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Year - </a:t>
            </a:r>
            <a:r>
              <a:rPr lang="en-GB" sz="2100" b="1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Fast Track course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/>
            </a:r>
            <a:b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en-GB" sz="2100" b="1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Year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08.01.2024 – week 27 &amp; 28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Teaching to continue to Week 29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Week 30 &amp; 31 Exam question paper review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1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Year</a:t>
            </a:r>
            <a:r>
              <a:rPr lang="en-GB" sz="2100" b="1" i="0" u="none" strike="noStrike" cap="none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2 </a:t>
            </a:r>
            <a:r>
              <a:rPr lang="en-GB" sz="2100" b="0" i="0" u="none" strike="noStrike" cap="none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– 23 weeks of teaching </a:t>
            </a:r>
          </a:p>
          <a:p>
            <a:r>
              <a:rPr lang="en-GB" sz="21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Week </a:t>
            </a:r>
            <a: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24 </a:t>
            </a:r>
            <a:r>
              <a:rPr lang="en-GB" sz="21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&amp; </a:t>
            </a:r>
            <a: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25 </a:t>
            </a:r>
            <a:r>
              <a:rPr lang="en-GB" sz="21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Exam </a:t>
            </a:r>
            <a: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question paper review </a:t>
            </a:r>
            <a:endParaRPr lang="en-GB" sz="21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Deadline to complete: 22</a:t>
            </a:r>
            <a:r>
              <a:rPr lang="en-GB" sz="2100" baseline="300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nd</a:t>
            </a:r>
            <a: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March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1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Updates; </a:t>
            </a:r>
            <a:endParaRPr lang="en-GB" sz="21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Some changes – Now 8 Key Assessments rather than 9</a:t>
            </a:r>
            <a:endParaRPr sz="2800" b="0" i="0" u="none" strike="noStrike" cap="none" dirty="0">
              <a:solidFill>
                <a:schemeClr val="accent2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GB" sz="2100" b="0" i="0" u="none" strike="noStrike" cap="none" dirty="0" smtClean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2100"/>
            </a:pPr>
            <a:r>
              <a:rPr lang="en-GB" sz="21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Document </a:t>
            </a:r>
            <a:r>
              <a:rPr lang="en-GB" sz="21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to refer </a:t>
            </a:r>
            <a:r>
              <a:rPr lang="en-GB" sz="21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to:</a:t>
            </a:r>
            <a:br>
              <a:rPr lang="en-GB" sz="21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1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DLC </a:t>
            </a:r>
            <a:r>
              <a:rPr lang="en-GB" sz="21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Weeks Explained for Teachers and staff- Key Assessment</a:t>
            </a:r>
            <a:endParaRPr sz="21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1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endParaRPr lang="en-GB" sz="24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/>
            <a:r>
              <a:rPr lang="en-GB" sz="36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Academic Reports</a:t>
            </a:r>
          </a:p>
          <a:p>
            <a:pPr lvl="0"/>
            <a:endParaRPr lang="en-GB" sz="36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12 week report (Sept - Dec)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Term 1 report need to be completed by 8.1.2024 (Neah)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769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400"/>
            </a:pP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Online Mock </a:t>
            </a: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assessments </a:t>
            </a:r>
            <a:b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</a:br>
            <a:endParaRPr lang="en-GB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All mock papers must be submitted with the mark scheme.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DLC one year and two year students – </a:t>
            </a:r>
            <a:b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</a:t>
            </a: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wo mock papers required</a:t>
            </a:r>
            <a:endParaRPr lang="en-GB" sz="24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Week commencing 29</a:t>
            </a:r>
            <a:r>
              <a:rPr lang="en-GB" sz="2400" baseline="300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</a:t>
            </a: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April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Fast track students </a:t>
            </a:r>
            <a:br>
              <a:rPr lang="en-GB" sz="2400" b="1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Papers to be marked by 6 May with feedback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DLC Students – 2 year course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Papers to be marked by </a:t>
            </a: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9 </a:t>
            </a:r>
            <a:r>
              <a:rPr lang="en-GB" sz="24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May with feedback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2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Teacher Suggestions </a:t>
            </a:r>
            <a:endParaRPr sz="1400" b="1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1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Feedback is important to us.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Do you have any suggestions that would help /</a:t>
            </a:r>
            <a:b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en-GB" sz="21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benefit your class?</a:t>
            </a:r>
            <a:r>
              <a:rPr lang="en-GB" sz="21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/>
            </a:r>
            <a:br>
              <a:rPr lang="en-GB" sz="21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buSzPts val="2100"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6755861" y="520430"/>
            <a:ext cx="1962554" cy="6663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Callout 2"/>
          <p:cNvSpPr/>
          <p:nvPr/>
        </p:nvSpPr>
        <p:spPr>
          <a:xfrm>
            <a:off x="6857999" y="1488331"/>
            <a:ext cx="1721795" cy="710120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9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609600" y="1752600"/>
            <a:ext cx="60931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402"/>
              <a:buFont typeface="Calibri"/>
              <a:buNone/>
            </a:pPr>
            <a:r>
              <a:rPr lang="en-GB" i="1" dirty="0"/>
              <a:t>“BUILDING FOUNDATIONS FOR YOUR FUTURE”.</a:t>
            </a:r>
            <a:endParaRPr dirty="0"/>
          </a:p>
        </p:txBody>
      </p:sp>
      <p:pic>
        <p:nvPicPr>
          <p:cNvPr id="110" name="Google Shape;110;p2" descr="final college logo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99" y="4668347"/>
            <a:ext cx="3272993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2364" y="4572000"/>
            <a:ext cx="3256605" cy="1488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4267200" y="5192770"/>
            <a:ext cx="457200" cy="4460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400"/>
            </a:pP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Safeguarding </a:t>
            </a:r>
            <a:r>
              <a:rPr lang="en-GB" sz="54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nformation</a:t>
            </a:r>
            <a:b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</a:br>
            <a:endParaRPr lang="en-GB" b="1" dirty="0">
              <a:solidFill>
                <a:srgbClr val="FF0000"/>
              </a:solidFill>
            </a:endParaRPr>
          </a:p>
          <a:p>
            <a:r>
              <a:rPr lang="en-GB" sz="2400" b="1" dirty="0"/>
              <a:t>The Designated Senior Person for </a:t>
            </a:r>
            <a:r>
              <a:rPr lang="en-GB" sz="2400" b="1" dirty="0" smtClean="0"/>
              <a:t>Child Protection </a:t>
            </a:r>
            <a:r>
              <a:rPr lang="en-GB" sz="2400" b="1" dirty="0"/>
              <a:t>(DSP) is: </a:t>
            </a:r>
            <a:r>
              <a:rPr lang="en-GB" sz="2400" b="1" dirty="0"/>
              <a:t>Neah Gill – Pastoral Guidance and English </a:t>
            </a:r>
            <a:r>
              <a:rPr lang="en-GB" sz="2400" b="1" dirty="0" smtClean="0"/>
              <a:t>Teacher </a:t>
            </a:r>
            <a:r>
              <a:rPr lang="en-GB" sz="2400" b="1" dirty="0"/>
              <a:t>(EFL)</a:t>
            </a:r>
          </a:p>
          <a:p>
            <a:r>
              <a:rPr lang="en-GB" sz="2400" b="1" dirty="0"/>
              <a:t/>
            </a:r>
            <a:br>
              <a:rPr lang="en-GB" sz="2400" b="1" dirty="0"/>
            </a:br>
            <a:endParaRPr lang="en-GB" sz="2400" b="1" dirty="0" smtClean="0"/>
          </a:p>
          <a:p>
            <a:r>
              <a:rPr lang="en-GB" sz="2400" b="1" dirty="0" smtClean="0"/>
              <a:t>The </a:t>
            </a:r>
            <a:r>
              <a:rPr lang="en-GB" sz="2400" b="1" dirty="0"/>
              <a:t>Deputy Designated </a:t>
            </a:r>
            <a:r>
              <a:rPr lang="en-GB" sz="2400" b="1" dirty="0" smtClean="0"/>
              <a:t>Senior Person </a:t>
            </a:r>
            <a:r>
              <a:rPr lang="en-GB" sz="2400" b="1" dirty="0"/>
              <a:t>(DDSP) is </a:t>
            </a:r>
            <a:r>
              <a:rPr lang="en-GB" sz="2400" b="1" dirty="0"/>
              <a:t>Aisha Rasul – Director and </a:t>
            </a:r>
            <a:r>
              <a:rPr lang="en-GB" sz="2400" b="1" dirty="0" smtClean="0"/>
              <a:t>Principal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smtClean="0"/>
              <a:t>You must read the Safeguarding Policy and the Child Protection Policy available on the college website.</a:t>
            </a:r>
            <a:endParaRPr lang="en-GB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2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383875" y="428444"/>
            <a:ext cx="8458200" cy="627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School Information and Communication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Training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Online safeguarding training – email will be sent!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https://hwb.gov.wales/keeping-safe-online/training-modules</a:t>
            </a: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endParaRPr lang="en-GB" sz="28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Reminder: </a:t>
            </a:r>
            <a:endParaRPr lang="en-GB" sz="28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 NOT share your telephone number(s) or personal email with your student(s) or </a:t>
            </a: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past</a:t>
            </a: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sz="3600" b="1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618" y="5625694"/>
            <a:ext cx="663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B0F0"/>
              </a:buClr>
              <a:buSzPts val="2800"/>
              <a:buFont typeface="Arial"/>
              <a:buChar char="•"/>
            </a:pPr>
            <a:endParaRPr lang="en-GB" b="1" dirty="0" smtClean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B0F0"/>
              </a:buClr>
              <a:buSzPts val="2800"/>
              <a:buFont typeface="Arial"/>
              <a:buChar char="•"/>
            </a:pPr>
            <a:endParaRPr lang="en-GB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4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/>
        </p:nvSpPr>
        <p:spPr>
          <a:xfrm>
            <a:off x="267075" y="266750"/>
            <a:ext cx="8264400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Reporting concerns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14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 must email the office if you have concerns regarding;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Classwork / homework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ability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Safeguarding concerns 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strange requests by students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requesting teachers personal details</a:t>
            </a:r>
            <a:endParaRPr lang="en-GB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for private tutoring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C:\Users\ACER\AppData\Local\Microsoft\Windows\INetCache\IE\FDCPLJ4K\school_homework[1].gif"/>
          <p:cNvPicPr preferRelativeResize="0"/>
          <p:nvPr/>
        </p:nvPicPr>
        <p:blipFill rotWithShape="1">
          <a:blip r:embed="rId3">
            <a:alphaModFix/>
          </a:blip>
          <a:srcRect b="9231"/>
          <a:stretch/>
        </p:blipFill>
        <p:spPr>
          <a:xfrm>
            <a:off x="7296750" y="4950375"/>
            <a:ext cx="1663525" cy="17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/>
          <p:nvPr/>
        </p:nvSpPr>
        <p:spPr>
          <a:xfrm>
            <a:off x="465826" y="592367"/>
            <a:ext cx="7839974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2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College ensures a Zero Tolerance Policy</a:t>
            </a:r>
            <a:r>
              <a:rPr lang="en-GB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College will not </a:t>
            </a:r>
            <a:r>
              <a:rPr lang="en-GB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 from anyone: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Swearing or rudeness to members of staff, other students or visitors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Damage to equipment, whether deliberate or accidental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Smoking either on the premises or within the vicinity of the site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Coursework deadlines missed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Truancy from lessons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</a:t>
            </a:r>
            <a:r>
              <a:rPr lang="en-GB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Persistent lateness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Bullying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Inappropriate use of ICT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Failure to follow instructions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Plagiarism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4" descr="C:\Users\ACER\AppData\Local\Microsoft\Windows\INetCache\IE\3SQ5DZD4\No_sign_Right.svg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373380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/>
        </p:nvSpPr>
        <p:spPr>
          <a:xfrm>
            <a:off x="609600" y="609600"/>
            <a:ext cx="7848600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Supply Teacher - register</a:t>
            </a:r>
            <a:endParaRPr sz="1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able to teach other than your scheduled time, do let us know, the subjects / levels and we can add your details to our supply database. 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7" descr="C:\Users\ACER\AppData\Local\Microsoft\Windows\INetCache\IE\PG9JXSBB\pe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302" y="4970023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/>
        </p:nvSpPr>
        <p:spPr>
          <a:xfrm>
            <a:off x="609600" y="609600"/>
            <a:ext cx="7848600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Keep your details up to date</a:t>
            </a:r>
            <a:endParaRPr sz="1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change phone numbers, address </a:t>
            </a:r>
            <a:r>
              <a:rPr lang="en-GB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/ or any important information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must tell the office immediately.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is a 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your emergency contact details, you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inform us by email straight away. 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7" descr="C:\Users\ACER\AppData\Local\Microsoft\Windows\INetCache\IE\PG9JXSBB\pe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302" y="4970023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/>
          <p:nvPr/>
        </p:nvSpPr>
        <p:spPr>
          <a:xfrm>
            <a:off x="171700" y="238450"/>
            <a:ext cx="8718000" cy="400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400" dirty="0">
                <a:solidFill>
                  <a:schemeClr val="dk1"/>
                </a:solidFill>
              </a:rPr>
              <a:t>Thank you for </a:t>
            </a:r>
            <a:r>
              <a:rPr lang="en-GB" sz="4400" dirty="0" smtClean="0">
                <a:solidFill>
                  <a:schemeClr val="dk1"/>
                </a:solidFill>
              </a:rPr>
              <a:t>attending! </a:t>
            </a:r>
            <a:endParaRPr sz="4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dirty="0" smtClean="0">
                <a:solidFill>
                  <a:schemeClr val="dk1"/>
                </a:solidFill>
              </a:rPr>
              <a:t>If </a:t>
            </a:r>
            <a:r>
              <a:rPr lang="en-GB" sz="3200" dirty="0">
                <a:solidFill>
                  <a:schemeClr val="dk1"/>
                </a:solidFill>
              </a:rPr>
              <a:t>you have any questions please feel free to stay behind, or if you would prefer you can </a:t>
            </a:r>
            <a:r>
              <a:rPr lang="en-GB" sz="3200" dirty="0" smtClean="0">
                <a:solidFill>
                  <a:schemeClr val="dk1"/>
                </a:solidFill>
              </a:rPr>
              <a:t>email</a:t>
            </a:r>
            <a:r>
              <a:rPr lang="en-GB" sz="3200" dirty="0">
                <a:solidFill>
                  <a:schemeClr val="dk1"/>
                </a:solidFill>
              </a:rPr>
              <a:t> </a:t>
            </a:r>
            <a:r>
              <a:rPr lang="en-GB" sz="3200" dirty="0" smtClean="0">
                <a:solidFill>
                  <a:schemeClr val="dk1"/>
                </a:solidFill>
              </a:rPr>
              <a:t>me.</a:t>
            </a:r>
            <a:endParaRPr sz="3600" b="1" dirty="0">
              <a:solidFill>
                <a:srgbClr val="7030A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7030A0"/>
                </a:solidFill>
              </a:rPr>
              <a:t>Any questions?</a:t>
            </a:r>
            <a:endParaRPr sz="3600" b="1" i="0" u="none" strike="noStrike" cap="none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edfd2dd32_0_8"/>
          <p:cNvSpPr txBox="1"/>
          <p:nvPr/>
        </p:nvSpPr>
        <p:spPr>
          <a:xfrm>
            <a:off x="294600" y="212100"/>
            <a:ext cx="8554800" cy="612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Inset Training Day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1800" b="0" i="0" u="none" strike="noStrike" cap="none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January 2024 3pm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800" b="1" i="0" u="sng" strike="noStrike" cap="none" dirty="0">
                <a:solidFill>
                  <a:srgbClr val="002060"/>
                </a:solidFill>
              </a:rPr>
              <a:t>Zoom link</a:t>
            </a:r>
            <a:endParaRPr sz="1800" b="1" i="0" u="sng" strike="noStrike" cap="none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800" i="0" u="none" strike="noStrike" cap="none" dirty="0">
                <a:solidFill>
                  <a:schemeClr val="dk1"/>
                </a:solidFill>
              </a:rPr>
              <a:t>Swansea Sixth form College is inviting you to a scheduled Zoom meeting.</a:t>
            </a:r>
            <a:endParaRPr sz="18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i="0" u="none" strike="noStrike" cap="none" dirty="0">
                <a:solidFill>
                  <a:schemeClr val="dk1"/>
                </a:solidFill>
              </a:rPr>
              <a:t>Topic: SWANSEA COLLEGE ONLINE</a:t>
            </a:r>
            <a:endParaRPr sz="1800" i="0" u="none" strike="noStrike" cap="none" dirty="0">
              <a:solidFill>
                <a:schemeClr val="dk1"/>
              </a:solidFill>
            </a:endParaRPr>
          </a:p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Join </a:t>
            </a:r>
            <a:r>
              <a:rPr lang="en-GB" sz="2400" b="1" dirty="0"/>
              <a:t>Zoom Meeting</a:t>
            </a:r>
          </a:p>
          <a:p>
            <a:pPr algn="ctr"/>
            <a:r>
              <a:rPr lang="en-GB" sz="1800" u="sng" dirty="0">
                <a:hlinkClick r:id="rId3"/>
              </a:rPr>
              <a:t>https://zoom.us/j/93620470255?pwd=RGswbGZlUTZxRTZYeUQrTjBOZXg5QT09</a:t>
            </a:r>
            <a:endParaRPr lang="en-GB" sz="1800" dirty="0"/>
          </a:p>
          <a:p>
            <a:r>
              <a:rPr lang="en-GB" sz="1800" dirty="0"/>
              <a:t> </a:t>
            </a:r>
          </a:p>
          <a:p>
            <a:r>
              <a:rPr lang="en-GB" sz="1800" dirty="0"/>
              <a:t>Meeting ID: 936 2047 0255</a:t>
            </a:r>
          </a:p>
          <a:p>
            <a:r>
              <a:rPr lang="en-GB" sz="1800" dirty="0"/>
              <a:t>Passcode: </a:t>
            </a:r>
            <a:r>
              <a:rPr lang="en-GB" sz="1800" dirty="0" smtClean="0"/>
              <a:t>Scollege23</a:t>
            </a:r>
            <a:br>
              <a:rPr lang="en-GB" sz="1800" dirty="0" smtClean="0"/>
            </a:br>
            <a:endParaRPr lang="en-GB" sz="1800" dirty="0"/>
          </a:p>
          <a:p>
            <a:r>
              <a:rPr lang="en-GB" sz="1800" dirty="0"/>
              <a:t>All our meetings are recorded to safeguard and protect our teachers, staff and students. </a:t>
            </a:r>
            <a:r>
              <a:rPr lang="en-GB" sz="1800" dirty="0" smtClean="0"/>
              <a:t>                                </a:t>
            </a:r>
          </a:p>
          <a:p>
            <a:pPr algn="ctr"/>
            <a:r>
              <a:rPr lang="en-GB" sz="1800" dirty="0" smtClean="0"/>
              <a:t> </a:t>
            </a:r>
            <a:r>
              <a:rPr lang="en-GB" sz="1800" b="1" i="0" u="none" strike="noStrike" cap="none" dirty="0" smtClean="0">
                <a:solidFill>
                  <a:schemeClr val="dk1"/>
                </a:solidFill>
              </a:rPr>
              <a:t>Meeting </a:t>
            </a:r>
            <a:r>
              <a:rPr lang="en-GB" sz="1800" b="1" i="0" u="none" strike="noStrike" cap="none" dirty="0">
                <a:solidFill>
                  <a:schemeClr val="dk1"/>
                </a:solidFill>
              </a:rPr>
              <a:t>ID: </a:t>
            </a:r>
            <a:r>
              <a:rPr lang="en-GB" sz="1800" dirty="0"/>
              <a:t>936 2047 </a:t>
            </a:r>
            <a:r>
              <a:rPr lang="en-GB" sz="1800" dirty="0" smtClean="0"/>
              <a:t>0255</a:t>
            </a:r>
            <a:br>
              <a:rPr lang="en-GB" sz="1800" dirty="0" smtClean="0"/>
            </a:br>
            <a:r>
              <a:rPr lang="en-GB" sz="1800" b="1" i="0" u="none" strike="noStrike" cap="none" dirty="0" smtClean="0">
                <a:solidFill>
                  <a:schemeClr val="dk1"/>
                </a:solidFill>
              </a:rPr>
              <a:t>Passcode</a:t>
            </a:r>
            <a:r>
              <a:rPr lang="en-GB" sz="1800" b="1" i="0" u="none" strike="noStrike" cap="none" dirty="0">
                <a:solidFill>
                  <a:schemeClr val="dk1"/>
                </a:solidFill>
              </a:rPr>
              <a:t>: </a:t>
            </a:r>
            <a:r>
              <a:rPr lang="en-GB" sz="1800" dirty="0" smtClean="0"/>
              <a:t>Scollege23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r>
              <a:rPr lang="en-GB" sz="1100" b="1" i="0" u="none" strike="noStrike" cap="none" dirty="0" smtClean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000" b="1" i="0" u="none" strike="noStrike" cap="none" dirty="0" smtClean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ll </a:t>
            </a:r>
            <a:r>
              <a:rPr lang="en-GB" sz="10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our m</a:t>
            </a:r>
            <a:r>
              <a:rPr lang="en-GB" sz="10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eetings are recorded to safeguard and protect our teachers / staff and students. 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5b5e7c78f_0_0"/>
          <p:cNvSpPr txBox="1"/>
          <p:nvPr/>
        </p:nvSpPr>
        <p:spPr>
          <a:xfrm>
            <a:off x="150250" y="107300"/>
            <a:ext cx="87147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Additional Maths 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35b5e7c78f_0_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GB" dirty="0"/>
              <a:t>Important Information </a:t>
            </a:r>
            <a:endParaRPr dirty="0"/>
          </a:p>
        </p:txBody>
      </p:sp>
      <p:sp>
        <p:nvSpPr>
          <p:cNvPr id="133" name="Google Shape;133;g135b5e7c78f_0_0"/>
          <p:cNvSpPr txBox="1">
            <a:spLocks noGrp="1"/>
          </p:cNvSpPr>
          <p:nvPr>
            <p:ph type="body" idx="1"/>
          </p:nvPr>
        </p:nvSpPr>
        <p:spPr>
          <a:xfrm>
            <a:off x="839375" y="2241500"/>
            <a:ext cx="7363500" cy="3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College Address:</a:t>
            </a:r>
            <a:endParaRPr sz="3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 Mansel Street </a:t>
            </a:r>
            <a:endParaRPr sz="3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Swansea </a:t>
            </a:r>
            <a:endParaRPr sz="3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SA1 5SG</a:t>
            </a:r>
            <a:endParaRPr sz="3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b="1" u="sng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Telephone number:</a:t>
            </a:r>
            <a:endParaRPr sz="3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01792 535000</a:t>
            </a:r>
            <a:endParaRPr sz="3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Addresses:</a:t>
            </a:r>
            <a:endParaRPr sz="3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Swansea College Office</a:t>
            </a:r>
            <a:endParaRPr sz="3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office@swanseacollege.com</a:t>
            </a:r>
            <a:endParaRPr sz="3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Exams Office</a:t>
            </a:r>
            <a:endParaRPr sz="3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exams@swanseacollege.com</a:t>
            </a:r>
            <a:endParaRPr sz="3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Staff emails will be shared with students at the beginning of the course. Any emails to staff members must be copied to and include the office email address. </a:t>
            </a:r>
            <a:endParaRPr sz="3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SzPct val="100000"/>
              <a:buNone/>
            </a:pPr>
            <a:endParaRPr sz="1400" dirty="0"/>
          </a:p>
        </p:txBody>
      </p:sp>
      <p:sp>
        <p:nvSpPr>
          <p:cNvPr id="134" name="Google Shape;134;g135b5e7c78f_0_0"/>
          <p:cNvSpPr/>
          <p:nvPr/>
        </p:nvSpPr>
        <p:spPr>
          <a:xfrm rot="-252">
            <a:off x="4168225" y="2308549"/>
            <a:ext cx="4092000" cy="13161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Please take note of this information you see on this slide. </a:t>
            </a:r>
            <a:endParaRPr dirty="0"/>
          </a:p>
        </p:txBody>
      </p:sp>
      <p:sp>
        <p:nvSpPr>
          <p:cNvPr id="135" name="Google Shape;135;g135b5e7c78f_0_0"/>
          <p:cNvSpPr/>
          <p:nvPr/>
        </p:nvSpPr>
        <p:spPr>
          <a:xfrm>
            <a:off x="150250" y="1611975"/>
            <a:ext cx="8714700" cy="50076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g135b5e7c78f_0_0"/>
          <p:cNvSpPr/>
          <p:nvPr/>
        </p:nvSpPr>
        <p:spPr>
          <a:xfrm>
            <a:off x="6099775" y="2308400"/>
            <a:ext cx="228900" cy="219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g135b5e7c78f_0_0"/>
          <p:cNvSpPr/>
          <p:nvPr/>
        </p:nvSpPr>
        <p:spPr>
          <a:xfrm>
            <a:off x="4110975" y="3710375"/>
            <a:ext cx="4092012" cy="1821798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Our website; </a:t>
            </a:r>
            <a:r>
              <a:rPr lang="en-GB" u="sng" dirty="0">
                <a:solidFill>
                  <a:schemeClr val="hlink"/>
                </a:solidFill>
                <a:hlinkClick r:id="rId5"/>
              </a:rPr>
              <a:t>www.swanseacollege.com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g135b5e7c78f_0_0"/>
          <p:cNvSpPr/>
          <p:nvPr/>
        </p:nvSpPr>
        <p:spPr>
          <a:xfrm>
            <a:off x="6538325" y="3939225"/>
            <a:ext cx="228900" cy="219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g135b5e7c78f_0_0"/>
          <p:cNvSpPr/>
          <p:nvPr/>
        </p:nvSpPr>
        <p:spPr>
          <a:xfrm>
            <a:off x="4697225" y="4415925"/>
            <a:ext cx="228900" cy="219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1371600" y="5181600"/>
            <a:ext cx="655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383875" y="428444"/>
            <a:ext cx="8458200" cy="947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School Information and Communication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  <a:p>
            <a:pPr marL="285750" lvl="0" indent="-107950" algn="ctr">
              <a:buClr>
                <a:schemeClr val="dk1"/>
              </a:buClr>
              <a:buSzPts val="2800"/>
            </a:pPr>
            <a:endParaRPr lang="en-GB" sz="48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07950" algn="ctr">
              <a:buClr>
                <a:schemeClr val="dk1"/>
              </a:buClr>
              <a:buSzPts val="2800"/>
            </a:pPr>
            <a:r>
              <a:rPr lang="en-GB" sz="4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Hope you all had a lovely Christmas </a:t>
            </a:r>
          </a:p>
          <a:p>
            <a:pPr marL="285750" lvl="0" indent="-107950" algn="ctr">
              <a:buClr>
                <a:schemeClr val="dk1"/>
              </a:buClr>
              <a:buSzPts val="2800"/>
            </a:pPr>
            <a:endParaRPr lang="en-GB" sz="4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07950" algn="ctr">
              <a:buClr>
                <a:schemeClr val="dk1"/>
              </a:buClr>
              <a:buSzPts val="2800"/>
            </a:pPr>
            <a:r>
              <a:rPr lang="en-GB" sz="4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en-GB" sz="4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Years </a:t>
            </a:r>
            <a:r>
              <a:rPr lang="en-GB" sz="4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Resolution?</a:t>
            </a:r>
          </a:p>
          <a:p>
            <a:pPr marL="285750" lvl="0" indent="-107950" algn="ctr">
              <a:buClr>
                <a:schemeClr val="dk1"/>
              </a:buClr>
              <a:buSzPts val="2800"/>
            </a:pPr>
            <a:r>
              <a:rPr lang="en-GB" sz="4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</a:p>
          <a:p>
            <a:pPr marL="285750" lvl="0" indent="-107950" algn="ctr">
              <a:buClr>
                <a:schemeClr val="dk1"/>
              </a:buClr>
              <a:buSzPts val="2800"/>
            </a:pPr>
            <a:r>
              <a:rPr lang="en-GB" sz="4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most daring thing you have done?</a:t>
            </a:r>
            <a:endParaRPr lang="en-GB" sz="48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07950">
              <a:buClr>
                <a:schemeClr val="dk1"/>
              </a:buClr>
              <a:buSzPts val="2800"/>
            </a:pPr>
            <a:endParaRPr lang="en-GB"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07950">
              <a:buClr>
                <a:schemeClr val="dk1"/>
              </a:buClr>
              <a:buSzPts val="2800"/>
            </a:pPr>
            <a:endParaRPr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800" b="1" i="0" u="none" strike="noStrike" cap="none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edfd2dd32_0_1"/>
          <p:cNvSpPr txBox="1"/>
          <p:nvPr/>
        </p:nvSpPr>
        <p:spPr>
          <a:xfrm>
            <a:off x="1746115" y="94275"/>
            <a:ext cx="576363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4800" b="1" i="0" u="sng" strike="noStrike" cap="none" dirty="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Term </a:t>
            </a:r>
            <a:r>
              <a:rPr lang="en-GB" sz="4800" b="1" i="0" u="sng" strike="noStrike" cap="none" dirty="0" smtClean="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dates</a:t>
            </a:r>
            <a:endParaRPr sz="4800" b="1" i="0" u="sng" strike="noStrike" cap="none" dirty="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4" name="Google Shape;164;geedfd2dd32_0_1"/>
          <p:cNvSpPr txBox="1"/>
          <p:nvPr/>
        </p:nvSpPr>
        <p:spPr>
          <a:xfrm>
            <a:off x="359430" y="1055206"/>
            <a:ext cx="8275612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 smtClean="0">
              <a:solidFill>
                <a:schemeClr val="accent2"/>
              </a:solidFill>
              <a:latin typeface="+mn-lt"/>
              <a:sym typeface="Cave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  <a:latin typeface="+mn-lt"/>
                <a:sym typeface="Caveat"/>
              </a:rPr>
              <a:t>GCSE, A Level &amp; EFL dates on the website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400" b="1" dirty="0" smtClean="0">
              <a:solidFill>
                <a:schemeClr val="accent2"/>
              </a:solidFill>
              <a:latin typeface="+mn-lt"/>
              <a:sym typeface="Cavea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sym typeface="Caveat"/>
              </a:rPr>
              <a:t>Bank Holidays and Inset days on website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400" b="1" dirty="0" smtClean="0">
              <a:solidFill>
                <a:schemeClr val="accent2"/>
              </a:solidFill>
              <a:latin typeface="+mn-lt"/>
              <a:sym typeface="Cave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  <a:latin typeface="+mn-lt"/>
                <a:sym typeface="Caveat"/>
              </a:rPr>
              <a:t>Distance Learning Course PLUS dates on the </a:t>
            </a:r>
            <a:br>
              <a:rPr lang="en-GB" sz="2400" b="1" dirty="0" smtClean="0">
                <a:solidFill>
                  <a:schemeClr val="accent2"/>
                </a:solidFill>
                <a:latin typeface="+mn-lt"/>
                <a:sym typeface="Caveat"/>
              </a:rPr>
            </a:br>
            <a:r>
              <a:rPr lang="en-GB" sz="2400" b="1" dirty="0" smtClean="0">
                <a:solidFill>
                  <a:schemeClr val="accent2"/>
                </a:solidFill>
                <a:latin typeface="+mn-lt"/>
                <a:sym typeface="Caveat"/>
              </a:rPr>
              <a:t>Teachers Communication Board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400" b="1" dirty="0">
              <a:solidFill>
                <a:schemeClr val="accent2"/>
              </a:solidFill>
              <a:latin typeface="+mn-lt"/>
              <a:sym typeface="Cave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  <a:latin typeface="+mn-lt"/>
                <a:sym typeface="Caveat"/>
              </a:rPr>
              <a:t>Holidays must be taken during school holidays, if you require anytime off during term time, a holiday request form needs to be completed and approved.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chemeClr val="accent2"/>
              </a:solidFill>
              <a:latin typeface="+mn-l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 smtClean="0">
              <a:solidFill>
                <a:schemeClr val="accent2"/>
              </a:solidFill>
              <a:latin typeface="+mn-l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 smtClean="0">
              <a:solidFill>
                <a:schemeClr val="accent2"/>
              </a:solidFill>
              <a:latin typeface="+mn-l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+mn-lt"/>
                <a:sym typeface="Caveat"/>
              </a:rPr>
              <a:t> </a:t>
            </a:r>
            <a:endParaRPr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1371600" y="5181600"/>
            <a:ext cx="655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383875" y="428444"/>
            <a:ext cx="8458200" cy="646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School Information and Communication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b="1" i="0" u="none" strike="noStrike" cap="none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07950" algn="ctr">
              <a:buClr>
                <a:schemeClr val="dk1"/>
              </a:buClr>
              <a:buSzPts val="2800"/>
            </a:pPr>
            <a:r>
              <a:rPr lang="en-GB" sz="4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Student Communication Board</a:t>
            </a:r>
            <a:r>
              <a:rPr lang="en-GB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07950">
              <a:buClr>
                <a:schemeClr val="dk1"/>
              </a:buClr>
              <a:buSzPts val="2800"/>
            </a:pPr>
            <a:endParaRPr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All school communication </a:t>
            </a: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GB" sz="2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posted on </a:t>
            </a: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Google Cla</a:t>
            </a: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ssroom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All students and Teachers have access to this</a:t>
            </a:r>
            <a:r>
              <a:rPr lang="en-GB" sz="2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800" b="1" i="0" u="none" strike="noStrike" cap="none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</a:t>
            </a: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www.swanseacollege.com/courses/students-communication-notice-board</a:t>
            </a:r>
            <a:endParaRPr lang="en-GB" sz="28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GB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NOT share this </a:t>
            </a:r>
            <a:r>
              <a:rPr lang="en-GB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link!</a:t>
            </a:r>
            <a:endParaRPr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3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1371600" y="5181600"/>
            <a:ext cx="655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383875" y="428444"/>
            <a:ext cx="8458200" cy="7401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School Information and Communication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9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54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Teachers Communication Board</a:t>
            </a:r>
            <a:endParaRPr lang="en-GB" sz="5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Teachers Communication Board – all updates are sent here, once there is a new update an email will be sent  to you to check the update</a:t>
            </a:r>
            <a:br>
              <a:rPr lang="en-GB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800" b="1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</a:t>
            </a:r>
            <a:r>
              <a:rPr lang="en-GB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www.swanseacollege.com/courses/teachers-communication-notice-board</a:t>
            </a:r>
            <a:endParaRPr lang="en-GB" sz="2800" b="1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GB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NOT share this </a:t>
            </a:r>
            <a:r>
              <a:rPr lang="en-GB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link!</a:t>
            </a:r>
            <a:r>
              <a:rPr lang="en-GB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9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1371600" y="5181600"/>
            <a:ext cx="655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383875" y="428444"/>
            <a:ext cx="8458200" cy="697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School Information and Communication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9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07950" algn="ctr">
              <a:buClr>
                <a:schemeClr val="dk1"/>
              </a:buClr>
              <a:buSzPts val="2800"/>
            </a:pPr>
            <a:r>
              <a:rPr lang="en-GB" sz="4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Exams </a:t>
            </a:r>
            <a:r>
              <a:rPr lang="en-GB" sz="4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Notice </a:t>
            </a:r>
            <a:r>
              <a:rPr lang="en-GB" sz="4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Board</a:t>
            </a:r>
          </a:p>
          <a:p>
            <a:pPr marL="285750" lvl="0" indent="-107950" algn="ctr">
              <a:buClr>
                <a:schemeClr val="dk1"/>
              </a:buClr>
              <a:buSzPts val="2800"/>
            </a:pPr>
            <a:r>
              <a:rPr lang="en-GB" sz="3200" b="1" i="0" u="none" strike="noStrike" cap="none" dirty="0" smtClean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An external Exam centre </a:t>
            </a:r>
            <a:endParaRPr lang="en-GB" sz="32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dirty="0"/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General information </a:t>
            </a: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can be found on our website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endParaRPr lang="en-GB"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Registered - External </a:t>
            </a: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candidates communication and updates 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2800"/>
            </a:pP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</a:t>
            </a: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www.swanseacollege.com/courses/exams-notice-board-2023</a:t>
            </a:r>
            <a:endParaRPr lang="en-GB" sz="28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rgbClr val="00B0F0"/>
              </a:buClr>
              <a:buSzPts val="2800"/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GB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NOT share this link!</a:t>
            </a: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3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id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830</Words>
  <Application>Microsoft Office PowerPoint</Application>
  <PresentationFormat>On-screen Show (4:3)</PresentationFormat>
  <Paragraphs>276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Libre Franklin Medium</vt:lpstr>
      <vt:lpstr>Caveat</vt:lpstr>
      <vt:lpstr>Noto Sans Symbols</vt:lpstr>
      <vt:lpstr>Grid</vt:lpstr>
      <vt:lpstr> HAPPY NEW YEAR! </vt:lpstr>
      <vt:lpstr>“BUILDING FOUNDATIONS FOR YOUR FUTURE”.</vt:lpstr>
      <vt:lpstr>PowerPoint Presentation</vt:lpstr>
      <vt:lpstr>Important Information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VERY WARM WELCOME! Please turn all cameras on, unmute yourself, and say hello!</dc:title>
  <dc:creator>ACER</dc:creator>
  <cp:lastModifiedBy>Aisha Rasul</cp:lastModifiedBy>
  <cp:revision>57</cp:revision>
  <dcterms:created xsi:type="dcterms:W3CDTF">2016-01-12T13:28:18Z</dcterms:created>
  <dcterms:modified xsi:type="dcterms:W3CDTF">2024-01-05T13:32:15Z</dcterms:modified>
</cp:coreProperties>
</file>