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81" r:id="rId9"/>
    <p:sldId id="282" r:id="rId10"/>
    <p:sldId id="280" r:id="rId11"/>
    <p:sldId id="283" r:id="rId12"/>
    <p:sldId id="265" r:id="rId13"/>
    <p:sldId id="266" r:id="rId14"/>
    <p:sldId id="267" r:id="rId15"/>
    <p:sldId id="268" r:id="rId16"/>
    <p:sldId id="269" r:id="rId17"/>
    <p:sldId id="284" r:id="rId18"/>
    <p:sldId id="270" r:id="rId19"/>
    <p:sldId id="271" r:id="rId20"/>
    <p:sldId id="27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5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9144000" cy="6858000" type="screen4x3"/>
  <p:notesSz cx="6858000" cy="9144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aveat" charset="0"/>
      <p:regular r:id="rId44"/>
      <p:bold r:id="rId45"/>
    </p:embeddedFont>
    <p:embeddedFont>
      <p:font typeface="Libre Franklin Medium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LLYxp2gWqFr6iebskbJNdH83e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070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edfd2dd3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eedfd2dd3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eedfd2dd3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dd83c7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3dd83c7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5b5e7c78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5b5e7c78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35b5e7c78f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5b5e7c7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135b5e7c7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edfd2dd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eedfd2dd3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eedfd2dd3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3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3"/>
          <p:cNvSpPr txBox="1">
            <a:spLocks noGrp="1"/>
          </p:cNvSpPr>
          <p:nvPr>
            <p:ph type="title"/>
          </p:nvPr>
        </p:nvSpPr>
        <p:spPr>
          <a:xfrm rot="5400000">
            <a:off x="5075238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4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4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0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0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1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1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1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scwales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nseacollege.com/courses/teachers-communication-notice-boar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620470255?pwd=RGswbGZlUTZxRTZYeUQrTjBOZXg5QT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nseacollege.com/courses/teachers-communication-notice-board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aints@swanseacollege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wanseacollege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swanseacollege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wanseacollege.com" TargetMode="External"/><Relationship Id="rId4" Type="http://schemas.openxmlformats.org/officeDocument/2006/relationships/hyperlink" Target="mailto:exams@swanseacollege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489499" y="2933739"/>
            <a:ext cx="82296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Calibri"/>
              <a:buNone/>
            </a:pPr>
            <a:r>
              <a:rPr lang="en-GB" sz="8000" dirty="0">
                <a:solidFill>
                  <a:srgbClr val="002060"/>
                </a:solidFill>
              </a:rPr>
              <a:t/>
            </a:r>
            <a:br>
              <a:rPr lang="en-GB" sz="8000" dirty="0">
                <a:solidFill>
                  <a:srgbClr val="002060"/>
                </a:solidFill>
              </a:rPr>
            </a:br>
            <a:r>
              <a:rPr lang="en-GB" sz="8000" dirty="0">
                <a:solidFill>
                  <a:srgbClr val="002060"/>
                </a:solidFill>
              </a:rPr>
              <a:t>A VERY WARM</a:t>
            </a:r>
            <a:br>
              <a:rPr lang="en-GB" sz="8000" dirty="0">
                <a:solidFill>
                  <a:srgbClr val="002060"/>
                </a:solidFill>
              </a:rPr>
            </a:br>
            <a:r>
              <a:rPr lang="en-GB" sz="8000" dirty="0">
                <a:solidFill>
                  <a:srgbClr val="002060"/>
                </a:solidFill>
              </a:rPr>
              <a:t>WELCOME!</a:t>
            </a:r>
            <a:endParaRPr sz="80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Calibri"/>
              <a:buNone/>
            </a:pPr>
            <a:endParaRPr sz="8000" dirty="0">
              <a:solidFill>
                <a:srgbClr val="002060"/>
              </a:solidFill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533400"/>
            <a:ext cx="4724400" cy="215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383875" y="428444"/>
            <a:ext cx="8458200" cy="64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Emailing students; you must copy in the office email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We will save these emails in the student folder as reference</a:t>
            </a: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requests, and communication by </a:t>
            </a:r>
            <a:r>
              <a:rPr lang="en-GB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parents / students – they must email office.</a:t>
            </a: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Class times are fixed, if you need to rearrange a class due to an emergency, then you must contact the office by email and follow up with a phone call.</a:t>
            </a:r>
            <a:br>
              <a:rPr lang="en-GB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college timetable will be posted on the TCB, so you can check when to schedule classes.</a:t>
            </a:r>
          </a:p>
          <a:p>
            <a:pPr lvl="0">
              <a:buClr>
                <a:schemeClr val="dk1"/>
              </a:buClr>
              <a:buSzPts val="2800"/>
            </a:pPr>
            <a:endParaRPr sz="2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42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383875" y="428444"/>
            <a:ext cx="84582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Teachers and Office staff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36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 NOT share your telephone number or personal email with students or past students </a:t>
            </a:r>
            <a:endParaRPr lang="en-GB" sz="36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Arial"/>
              <a:buChar char="•"/>
            </a:pP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618" y="5625694"/>
            <a:ext cx="663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B0F0"/>
              </a:buClr>
              <a:buSzPts val="2800"/>
              <a:buFont typeface="Arial"/>
              <a:buChar char="•"/>
            </a:pPr>
            <a:endParaRPr lang="en-GB" b="1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B0F0"/>
              </a:buClr>
              <a:buSzPts val="2800"/>
              <a:buFont typeface="Arial"/>
              <a:buChar char="•"/>
            </a:pPr>
            <a:endParaRPr lang="en-GB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45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/>
        </p:nvSpPr>
        <p:spPr>
          <a:xfrm>
            <a:off x="248025" y="237925"/>
            <a:ext cx="8514000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3600" b="1" i="1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Lesson plan – Attendance information given to students</a:t>
            </a:r>
            <a:endParaRPr sz="3600" b="1" i="1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Attend every lesson on your timetable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on time for every lesson (login 5 minutes before)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on time after every break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share your video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miss lessons, we will contact your parent/legal guardian.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miss lots of lessons we will arrange a meeting to discuss this issue.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going to miss a lesson because you are ill, you must contact the college as early as possible by email – </a:t>
            </a:r>
            <a:r>
              <a:rPr lang="en-GB" sz="20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office@s</a:t>
            </a:r>
            <a:r>
              <a:rPr lang="en-GB" sz="2000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wanseacollege.</a:t>
            </a:r>
            <a:r>
              <a:rPr lang="en-GB" sz="20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GB" sz="20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need to miss a lesson for an important appointment, you must request leave, and we can marked you as excused and arrange for the lessons to be sent to you.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1" descr="C:\Users\ACER\AppData\Local\Microsoft\Windows\INetCache\IE\FDCPLJ4K\16755-illustration-of-a-clock-pv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600" y="380999"/>
            <a:ext cx="999226" cy="105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/>
        </p:nvSpPr>
        <p:spPr>
          <a:xfrm>
            <a:off x="480500" y="266750"/>
            <a:ext cx="6673800" cy="6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GB" sz="60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classes are recorded</a:t>
            </a:r>
            <a:b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prepared: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your day, have ready the exercise books for the day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be online and present at least 5-minutes before the start of your class.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your stationery out ready; pens, pencils, calculator, ruler, exercise books etc.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bottle of water with you, have tissues next to you, go to the toilet in your breaks or before class starts.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and copy from the screen, have your textbooks to hand.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pick up your exercise books up from the Office!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6" descr="C:\Users\ACER\AppData\Local\Microsoft\Windows\INetCache\IE\FDCPLJ4K\school_homework[1]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225" y="72575"/>
            <a:ext cx="2003451" cy="23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/>
        </p:nvSpPr>
        <p:spPr>
          <a:xfrm>
            <a:off x="267075" y="266750"/>
            <a:ext cx="82644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 is very important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en-GB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complete it on time.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class will have homework every week.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amount of homework provided is at the discretion of the teacher.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ma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 a note of home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provided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before you leave the class.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 not complete your homework, an email reminder will be sent to your parent/legal guardian.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C:\Users\ACER\AppData\Local\Microsoft\Windows\INetCache\IE\FDCPLJ4K\school_homework[1].gif"/>
          <p:cNvPicPr preferRelativeResize="0"/>
          <p:nvPr/>
        </p:nvPicPr>
        <p:blipFill rotWithShape="1">
          <a:blip r:embed="rId3">
            <a:alphaModFix/>
          </a:blip>
          <a:srcRect b="9231"/>
          <a:stretch/>
        </p:blipFill>
        <p:spPr>
          <a:xfrm>
            <a:off x="7296750" y="4950375"/>
            <a:ext cx="1663525" cy="17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/>
        </p:nvSpPr>
        <p:spPr>
          <a:xfrm>
            <a:off x="381000" y="533400"/>
            <a:ext cx="8297174" cy="858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Google Classroom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 email will be sent to you </a:t>
            </a:r>
            <a:r>
              <a:rPr lang="en-GB" sz="32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Teachers/ office staff post any updates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Homework is set / uploaded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Homework is marked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 strongly advise you check your emails regularly and download the Google classroom app and Google drive on your </a:t>
            </a:r>
            <a:r>
              <a:rPr lang="en-GB" sz="32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mobile/</a:t>
            </a:r>
            <a:r>
              <a:rPr lang="en-GB" sz="3200" b="1" i="0" u="none" strike="noStrike" cap="none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ipad</a:t>
            </a:r>
            <a:r>
              <a:rPr lang="en-GB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l="18607" t="21281" r="32651" b="45298"/>
          <a:stretch/>
        </p:blipFill>
        <p:spPr>
          <a:xfrm>
            <a:off x="8792" y="2133600"/>
            <a:ext cx="8913962" cy="34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/>
          <p:nvPr/>
        </p:nvSpPr>
        <p:spPr>
          <a:xfrm>
            <a:off x="381000" y="533400"/>
            <a:ext cx="8297174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Google </a:t>
            </a:r>
            <a:r>
              <a:rPr lang="en-GB" sz="44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Classroom – training available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Subjects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381000" y="533400"/>
            <a:ext cx="8297174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Google </a:t>
            </a:r>
            <a:r>
              <a:rPr lang="en-GB" sz="44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Classroom – training available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GB" sz="4400" b="1" i="0" u="none" strike="noStrike" cap="none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 invite for all classrooms has been sent.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GB" sz="36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Send a message on stream; </a:t>
            </a:r>
            <a:br>
              <a:rPr lang="en-GB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welcoming students, introducing yourself and mention your college email.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GB" sz="3600" b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31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57200" y="533400"/>
            <a:ext cx="82713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Group Study Tutorial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Every Thursday 3-5pm</a:t>
            </a:r>
            <a:endParaRPr sz="28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 expect all students to attend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Tutorial time will be used for guided self study, assessments, quizzes, answering questions, helping with homework etc.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GB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International Students are expected to attend online at the same time.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609600" y="609600"/>
            <a:ext cx="5849700" cy="5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P.S.H.E.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Personal, Social, Health and Education (Economics)</a:t>
            </a:r>
            <a:br>
              <a:rPr lang="en-GB" sz="2100" b="0" i="0" u="none" strike="noStrike" cap="none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1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Every </a:t>
            </a: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Wednesday at 9am,a 30 </a:t>
            </a:r>
            <a:r>
              <a:rPr lang="en-GB" sz="21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mins </a:t>
            </a: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class, </a:t>
            </a:r>
            <a:r>
              <a:rPr lang="en-GB" sz="21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followed by a</a:t>
            </a: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GB" sz="21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activity.  </a:t>
            </a:r>
            <a:endParaRPr sz="17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This is an important part of the academic syllabus.</a:t>
            </a:r>
            <a:endParaRPr sz="17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You will have lessons, videos, readings and discussions about:</a:t>
            </a:r>
            <a:endParaRPr sz="17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Health and healthy lifestyles.</a:t>
            </a:r>
            <a:endParaRPr sz="17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Communication.</a:t>
            </a:r>
            <a:endParaRPr sz="17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Relationships.</a:t>
            </a:r>
            <a:endParaRPr sz="17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British values.</a:t>
            </a:r>
            <a:endParaRPr sz="17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And much more!!!!!!!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 descr="C:\Users\ACER\AppData\Local\Microsoft\Windows\INetCache\IE\JMNR09Z9\PersonalResponsibility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457200"/>
            <a:ext cx="2000250" cy="226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609600" y="1752600"/>
            <a:ext cx="60931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402"/>
              <a:buFont typeface="Calibri"/>
              <a:buNone/>
            </a:pPr>
            <a:r>
              <a:rPr lang="en-GB" i="1"/>
              <a:t>“BUILDING FOUNDATIONS FOR YOUR FUTURE”.</a:t>
            </a:r>
            <a:endParaRPr/>
          </a:p>
        </p:txBody>
      </p:sp>
      <p:pic>
        <p:nvPicPr>
          <p:cNvPr id="110" name="Google Shape;110;p2" descr="final college logo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99" y="4668347"/>
            <a:ext cx="3272993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2364" y="4572000"/>
            <a:ext cx="3256605" cy="1488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4267200" y="5192770"/>
            <a:ext cx="457200" cy="4460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595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  <a:r>
              <a:rPr lang="en-GB" sz="54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Meetings; </a:t>
            </a:r>
            <a:r>
              <a:rPr lang="en-GB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sent to students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100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100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All students will be sent a meeting invite to attend a meeting with our student pastoral care and student advisor.   </a:t>
            </a:r>
            <a:br>
              <a:rPr lang="en-GB" sz="2100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aim of the meeting will be to make sure </a:t>
            </a:r>
            <a:endParaRPr sz="21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you can log into your online learning platform</a:t>
            </a:r>
            <a:endParaRPr sz="21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to use the online learning platform</a:t>
            </a:r>
            <a:endParaRPr sz="21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Char char="●"/>
            </a:pP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you have logged into all classrooms</a:t>
            </a:r>
            <a:endParaRPr sz="21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Char char="●"/>
            </a:pP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to upload classwork and homework.  </a:t>
            </a:r>
            <a:endParaRPr sz="21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Char char="●"/>
            </a:pP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address any ALN - arrange a ALN Plan </a:t>
            </a:r>
            <a:endParaRPr sz="21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alibri"/>
              <a:buChar char="●"/>
            </a:pPr>
            <a:r>
              <a:rPr lang="en-GB" sz="21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answer any questions you may have</a:t>
            </a:r>
            <a:endParaRPr sz="17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U</a:t>
            </a: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pdates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/>
            </a:r>
            <a:b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36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Following these meetings, we will update you on students Additional Learning needs.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 dirty="0" smtClean="0">
                <a:solidFill>
                  <a:srgbClr val="9900FF"/>
                </a:solidFill>
                <a:latin typeface="Calibri" pitchFamily="34" charset="0"/>
                <a:cs typeface="Calibri" pitchFamily="34" charset="0"/>
                <a:sym typeface="Calibri"/>
              </a:rPr>
              <a:t>We will share the ALN plan for your students.  </a:t>
            </a:r>
            <a:endParaRPr sz="2800" b="0" i="0" u="none" strike="noStrike" cap="none" dirty="0">
              <a:solidFill>
                <a:schemeClr val="accent2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92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675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Lesson plans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/>
            </a:r>
            <a:br>
              <a:rPr lang="en-GB" sz="21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36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 lesson plan for each lesson, you should have these lesson plans at   least a week in advance and then tweak them as and when required.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6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Label each lesson plan, make a folder for each month (September 2022) and label  (6</a:t>
            </a:r>
            <a:r>
              <a:rPr lang="en-GB" sz="3600" baseline="300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</a:t>
            </a:r>
            <a:r>
              <a:rPr lang="en-GB" sz="36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Sept)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100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772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Lesson delivery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Students and teachers are expected to login 5 minutes before the class. In that time, talk to students, ask them how they are, break the ice, ask them general questions.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First 10 minutes, revise/recap previous class. Any questions on homework etc. (should be brief, if it requires a long answer then, mention I will go through this during the class for everyone)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45 minutes of core lesson delivery, during this time you can set classwork of up to 10 minutes, I would recommend 5-10 minutes.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Last 5 minutes to wrap up the class, make sure everyone has understood, discuss the homework being set and answer any questions.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6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695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572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Lesson delivery &amp; Teaching style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Do not use slang words, keep it professional.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When giving examples, make sure they are still within the remit of school rules.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Make sure your phone is away from you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You know when students are glancing at their phones, same for teachers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Working from home; no hoodies, smartly dressed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In person teaching, no hoodies, jeans or trainers.  </a:t>
            </a:r>
            <a:b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This excludes school trips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96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769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5400" b="1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Lesson delivery &amp; Teaching style</a:t>
            </a:r>
            <a:endParaRPr lang="en-GB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Talk </a:t>
            </a:r>
            <a:r>
              <a:rPr lang="en-GB" sz="24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slowly, don’t rush through the content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Understand everyone’s understand is different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Make sure there is no background noise.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Make sure there is no one in the background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There may be a parent in the room, parents cannot interrupt or are ask questions during the class or at the end of class. 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/>
            <a:endParaRPr lang="en-GB" sz="36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/>
            <a:endParaRPr lang="en-GB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6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235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Mock assessments </a:t>
            </a:r>
            <a:b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</a:br>
            <a:endParaRPr lang="en-GB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End of November and 1</a:t>
            </a:r>
            <a:r>
              <a:rPr lang="en-GB" sz="2400" baseline="300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st</a:t>
            </a: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week of December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Mid March </a:t>
            </a: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Issue results</a:t>
            </a: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/>
            <a:r>
              <a:rPr lang="en-GB" sz="36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Academic Reports</a:t>
            </a:r>
          </a:p>
          <a:p>
            <a:pPr lvl="0"/>
            <a:endParaRPr lang="en-GB" sz="36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32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Mid </a:t>
            </a:r>
            <a:r>
              <a:rPr lang="en-GB" sz="32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April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Issue </a:t>
            </a:r>
            <a:r>
              <a:rPr lang="en-GB" sz="32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results &amp; predicted grades</a:t>
            </a:r>
            <a:endParaRPr lang="en-GB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27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603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Marking &amp; feedback</a:t>
            </a:r>
            <a:b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</a:br>
            <a:endParaRPr lang="en-GB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Homework set must be marked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Always add a comment how they did.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If they have done terribly, its worth asking them to stay behind in one of the classes. </a:t>
            </a: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/>
            <a:r>
              <a:rPr lang="en-GB" sz="36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Academic Reports</a:t>
            </a:r>
          </a:p>
          <a:p>
            <a:pPr lvl="0"/>
            <a:endParaRPr lang="en-GB" sz="36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3200" dirty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Mid </a:t>
            </a:r>
            <a:r>
              <a:rPr lang="en-GB" sz="3200" dirty="0" smtClean="0">
                <a:solidFill>
                  <a:srgbClr val="9900FF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April </a:t>
            </a:r>
            <a:endParaRPr lang="en-GB" sz="3200" dirty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/>
            <a:endParaRPr lang="en-GB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426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644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Safeguarding </a:t>
            </a:r>
            <a:b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</a:br>
            <a:endParaRPr lang="en-GB" b="1" dirty="0">
              <a:solidFill>
                <a:srgbClr val="FF0000"/>
              </a:solidFill>
            </a:endParaRPr>
          </a:p>
          <a:p>
            <a:r>
              <a:rPr lang="en-GB" sz="2400" b="1" dirty="0"/>
              <a:t>The Designated Senior Person </a:t>
            </a:r>
            <a:r>
              <a:rPr lang="en-GB" sz="2400" b="1" dirty="0" smtClean="0"/>
              <a:t>(</a:t>
            </a:r>
            <a:r>
              <a:rPr lang="en-GB" sz="2400" b="1" dirty="0" smtClean="0"/>
              <a:t>DSP):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Neah </a:t>
            </a:r>
            <a:r>
              <a:rPr lang="en-GB" sz="2400" b="1" dirty="0" smtClean="0">
                <a:solidFill>
                  <a:srgbClr val="FF0000"/>
                </a:solidFill>
              </a:rPr>
              <a:t>Gill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The </a:t>
            </a:r>
            <a:r>
              <a:rPr lang="en-GB" sz="2400" b="1" dirty="0"/>
              <a:t>Deputy Designated senior person (DDSP</a:t>
            </a:r>
            <a:r>
              <a:rPr lang="en-GB" sz="2400" b="1" dirty="0" smtClean="0"/>
              <a:t>):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Aisha </a:t>
            </a:r>
            <a:r>
              <a:rPr lang="en-GB" sz="2400" b="1" dirty="0" smtClean="0">
                <a:solidFill>
                  <a:srgbClr val="FF0000"/>
                </a:solidFill>
              </a:rPr>
              <a:t>Rasul </a:t>
            </a:r>
          </a:p>
          <a:p>
            <a:endParaRPr lang="en-GB" sz="2400" b="1" dirty="0"/>
          </a:p>
          <a:p>
            <a:r>
              <a:rPr lang="en-GB" sz="2400" b="1" dirty="0" smtClean="0"/>
              <a:t>You must read the Safeguarding policy and the Child protection Policy on the Teachers Communication Board. </a:t>
            </a:r>
            <a:endParaRPr lang="en-GB" sz="2400" dirty="0"/>
          </a:p>
          <a:p>
            <a:r>
              <a:rPr lang="en-GB" sz="2000" b="1" dirty="0">
                <a:hlinkClick r:id="rId3"/>
              </a:rPr>
              <a:t>Bookmark this page: </a:t>
            </a:r>
            <a:br>
              <a:rPr lang="en-GB" sz="2000" b="1" dirty="0">
                <a:hlinkClick r:id="rId3"/>
              </a:rPr>
            </a:br>
            <a:r>
              <a:rPr lang="en-GB" sz="2000" b="1" dirty="0" smtClean="0">
                <a:hlinkClick r:id="rId3"/>
              </a:rPr>
              <a:t>link: Teachers </a:t>
            </a:r>
            <a:r>
              <a:rPr lang="en-GB" sz="2000" b="1" dirty="0">
                <a:hlinkClick r:id="rId3"/>
              </a:rPr>
              <a:t>Communication Board</a:t>
            </a:r>
            <a:endParaRPr lang="en-GB" sz="2000" b="1" dirty="0"/>
          </a:p>
          <a:p>
            <a:pPr lvl="0"/>
            <a:endParaRPr lang="en-GB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22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Safeguarding </a:t>
            </a:r>
            <a:b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</a:br>
            <a:endParaRPr lang="en-GB" b="1" dirty="0">
              <a:solidFill>
                <a:srgbClr val="FF0000"/>
              </a:solidFill>
            </a:endParaRPr>
          </a:p>
          <a:p>
            <a:r>
              <a:rPr lang="en-GB" sz="2800" b="1" dirty="0" smtClean="0"/>
              <a:t>All teachers and staff should complete </a:t>
            </a:r>
          </a:p>
          <a:p>
            <a:endParaRPr lang="en-GB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/>
              <a:t>Level 1 Safeguard Training – document sent in an </a:t>
            </a:r>
            <a:r>
              <a:rPr lang="en-GB" sz="2800" b="1" dirty="0" smtClean="0"/>
              <a:t>email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/>
              <a:t>Prevent Training – link sent in an email</a:t>
            </a:r>
          </a:p>
          <a:p>
            <a:r>
              <a:rPr lang="en-GB" sz="2800" b="1" dirty="0" smtClean="0"/>
              <a:t>  </a:t>
            </a:r>
            <a:endParaRPr lang="en-GB" sz="2800" dirty="0"/>
          </a:p>
          <a:p>
            <a:pPr lvl="0"/>
            <a:endParaRPr lang="en-GB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 smtClean="0">
              <a:solidFill>
                <a:srgbClr val="9900F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76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edfd2dd32_0_8"/>
          <p:cNvSpPr txBox="1"/>
          <p:nvPr/>
        </p:nvSpPr>
        <p:spPr>
          <a:xfrm>
            <a:off x="294600" y="212100"/>
            <a:ext cx="8554800" cy="612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Inset 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1800" b="0" i="0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2PM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 b="1" i="0" u="sng" strike="noStrike" cap="none" dirty="0">
                <a:solidFill>
                  <a:srgbClr val="002060"/>
                </a:solidFill>
              </a:rPr>
              <a:t>Zoom link</a:t>
            </a:r>
            <a:endParaRPr sz="1800" b="1" i="0" u="sng" strike="noStrike" cap="none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800" i="0" u="none" strike="noStrike" cap="none" dirty="0">
                <a:solidFill>
                  <a:schemeClr val="dk1"/>
                </a:solidFill>
              </a:rPr>
              <a:t>Swansea Sixth form College is inviting you to a scheduled Zoom meeting.</a:t>
            </a:r>
            <a:endParaRPr sz="1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i="0" u="none" strike="noStrike" cap="none" dirty="0">
                <a:solidFill>
                  <a:schemeClr val="dk1"/>
                </a:solidFill>
              </a:rPr>
              <a:t>Topic: SWANSEA COLLEGE ONLINE</a:t>
            </a:r>
            <a:endParaRPr sz="1800" i="0" u="none" strike="noStrike" cap="none" dirty="0">
              <a:solidFill>
                <a:schemeClr val="dk1"/>
              </a:solidFill>
            </a:endParaRPr>
          </a:p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Join </a:t>
            </a:r>
            <a:r>
              <a:rPr lang="en-GB" sz="2400" b="1" dirty="0"/>
              <a:t>Zoom Meeting</a:t>
            </a:r>
          </a:p>
          <a:p>
            <a:pPr algn="ctr"/>
            <a:r>
              <a:rPr lang="en-GB" sz="1800" u="sng" dirty="0">
                <a:hlinkClick r:id="rId3"/>
              </a:rPr>
              <a:t>https://zoom.us/j/93620470255?pwd=RGswbGZlUTZxRTZYeUQrTjBOZXg5QT09</a:t>
            </a:r>
            <a:endParaRPr lang="en-GB" sz="1800" dirty="0"/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Meeting ID: 936 2047 0255</a:t>
            </a:r>
          </a:p>
          <a:p>
            <a:r>
              <a:rPr lang="en-GB" sz="1800" dirty="0"/>
              <a:t>Passcode: </a:t>
            </a:r>
            <a:r>
              <a:rPr lang="en-GB" sz="1800" dirty="0" smtClean="0"/>
              <a:t>Scollege23</a:t>
            </a:r>
            <a:br>
              <a:rPr lang="en-GB" sz="1800" dirty="0" smtClean="0"/>
            </a:br>
            <a:endParaRPr lang="en-GB" sz="1800" dirty="0"/>
          </a:p>
          <a:p>
            <a:r>
              <a:rPr lang="en-GB" sz="1800" dirty="0"/>
              <a:t>All our meetings are recorded to safeguard and protect our teachers, staff and students. </a:t>
            </a:r>
            <a:r>
              <a:rPr lang="en-GB" sz="1800" dirty="0" smtClean="0"/>
              <a:t>                                </a:t>
            </a:r>
          </a:p>
          <a:p>
            <a:pPr algn="ctr"/>
            <a:r>
              <a:rPr lang="en-GB" sz="1800" dirty="0" smtClean="0"/>
              <a:t> </a:t>
            </a:r>
            <a:r>
              <a:rPr lang="en-GB" sz="1800" b="1" i="0" u="none" strike="noStrike" cap="none" dirty="0" smtClean="0">
                <a:solidFill>
                  <a:schemeClr val="dk1"/>
                </a:solidFill>
              </a:rPr>
              <a:t>Meeting </a:t>
            </a:r>
            <a:r>
              <a:rPr lang="en-GB" sz="1800" b="1" i="0" u="none" strike="noStrike" cap="none" dirty="0">
                <a:solidFill>
                  <a:schemeClr val="dk1"/>
                </a:solidFill>
              </a:rPr>
              <a:t>ID: </a:t>
            </a:r>
            <a:r>
              <a:rPr lang="en-GB" sz="1800" dirty="0"/>
              <a:t>936 2047 </a:t>
            </a:r>
            <a:r>
              <a:rPr lang="en-GB" sz="1800" dirty="0" smtClean="0"/>
              <a:t>0255</a:t>
            </a:r>
            <a:br>
              <a:rPr lang="en-GB" sz="1800" dirty="0" smtClean="0"/>
            </a:br>
            <a:r>
              <a:rPr lang="en-GB" sz="1800" b="1" i="0" u="none" strike="noStrike" cap="none" dirty="0" smtClean="0">
                <a:solidFill>
                  <a:schemeClr val="dk1"/>
                </a:solidFill>
              </a:rPr>
              <a:t>Passcode</a:t>
            </a:r>
            <a:r>
              <a:rPr lang="en-GB" sz="1800" b="1" i="0" u="none" strike="noStrike" cap="none" dirty="0">
                <a:solidFill>
                  <a:schemeClr val="dk1"/>
                </a:solidFill>
              </a:rPr>
              <a:t>: </a:t>
            </a:r>
            <a:r>
              <a:rPr lang="en-GB" sz="1800" dirty="0" smtClean="0"/>
              <a:t>Scollege23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b="1" i="0" u="none" strike="noStrike" cap="none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000" b="1" i="0" u="none" strike="noStrike" cap="none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ll </a:t>
            </a:r>
            <a:r>
              <a:rPr lang="en-GB" sz="10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our m</a:t>
            </a:r>
            <a:r>
              <a:rPr lang="en-GB" sz="1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eetings are recorded to safeguard and protect our teachers / staff and students. 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dd83c70f5_0_5"/>
          <p:cNvSpPr txBox="1"/>
          <p:nvPr/>
        </p:nvSpPr>
        <p:spPr>
          <a:xfrm>
            <a:off x="609600" y="609600"/>
            <a:ext cx="8042694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400"/>
            </a:pPr>
            <a:r>
              <a:rPr lang="en-GB" sz="40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Policies on Teachers </a:t>
            </a:r>
            <a:r>
              <a:rPr lang="en-GB" sz="40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Communication  Board (TCB)</a:t>
            </a:r>
            <a: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/>
            </a:r>
            <a:br>
              <a:rPr lang="en-GB" sz="5400" b="1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</a:br>
            <a:endParaRPr lang="en-GB" b="1" dirty="0">
              <a:solidFill>
                <a:srgbClr val="FF0000"/>
              </a:solidFill>
            </a:endParaRPr>
          </a:p>
          <a:p>
            <a:r>
              <a:rPr lang="en-GB" sz="2400" b="1" dirty="0" smtClean="0"/>
              <a:t>All updates, important information, Key dates,</a:t>
            </a:r>
          </a:p>
          <a:p>
            <a:r>
              <a:rPr lang="en-GB" sz="2400" b="1" dirty="0" smtClean="0"/>
              <a:t>Safeguarding Policies, HR and Academic Policies are all available on the TCB</a:t>
            </a:r>
          </a:p>
          <a:p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 smtClean="0">
                <a:hlinkClick r:id="rId3"/>
              </a:rPr>
              <a:t>Bookmark this page: </a:t>
            </a:r>
            <a:br>
              <a:rPr lang="en-GB" sz="2400" b="1" dirty="0" smtClean="0">
                <a:hlinkClick r:id="rId3"/>
              </a:rPr>
            </a:br>
            <a:r>
              <a:rPr lang="en-GB" sz="2400" b="1" dirty="0" smtClean="0">
                <a:hlinkClick r:id="rId3"/>
              </a:rPr>
              <a:t>Teachers Communication Board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Each time there is an </a:t>
            </a:r>
            <a:r>
              <a:rPr lang="en-GB" sz="2400" b="1" dirty="0" smtClean="0"/>
              <a:t>update posted on TCB </a:t>
            </a:r>
            <a:r>
              <a:rPr lang="en-GB" sz="2400" b="1" dirty="0" smtClean="0"/>
              <a:t>an email will be sent.  </a:t>
            </a:r>
            <a:endParaRPr lang="en-GB" sz="2400" dirty="0"/>
          </a:p>
          <a:p>
            <a:pPr lvl="0"/>
            <a:endParaRPr lang="en-GB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59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465826" y="592367"/>
            <a:ext cx="783997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College ensures a Zero Tolerance Policy</a:t>
            </a:r>
            <a:r>
              <a:rPr lang="en-GB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College will not accept: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Swearing or rudeness to members of staff, other students or visitors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Damage to equipment, whether deliberate or accidental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Smoking either on the premises or within the vicinity of the site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Coursework deadlines missed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Truancy from lessons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attendance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 lateness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Bullying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Inappropriate use of ICT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 to follow instructions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Plagiarism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4842807" y="6248400"/>
            <a:ext cx="38779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details in the College Handbook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4" descr="C:\Users\ACER\AppData\Local\Microsoft\Windows\INetCache\IE\3SQ5DZD4\No_sign_Right.svg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7338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228600" y="2134843"/>
            <a:ext cx="86121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order to create a calm, working environment, the School Complaints Procedure has been adapted to suit a student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individual needs.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student wishing to make a complaint can do so by emailing their complaint to: </a:t>
            </a:r>
            <a:r>
              <a:rPr lang="en-GB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complaints@swanseacollege.com</a:t>
            </a: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policy in place (see below) for dealing with students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complaints and, once received, the complaints procedure ensures that they are reviewed and resolved as soon as possible.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complaints at Swansea College are dealt with seriously and treated confidentially.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details in the College Handbook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2020050" y="1006415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Complaints – what to do</a:t>
            </a:r>
            <a:endParaRPr sz="36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5" descr="C:\Users\ACER\AppData\Local\Microsoft\Windows\INetCache\IE\3SQ5DZD4\unhappy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81001"/>
            <a:ext cx="1089804" cy="103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609600" y="609600"/>
            <a:ext cx="78486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Parents - updating your records</a:t>
            </a:r>
            <a:endParaRPr sz="1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change phone numbers, address etc, you must tell the office immediately.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a parent or guardian that should be receiving regular communication, you must inform us by email straight away.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7" descr="C:\Users\ACER\AppData\Local\Microsoft\Windows\INetCache\IE\PG9JXSBB\pe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4267200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612474" y="629728"/>
            <a:ext cx="8531525" cy="486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Policies available on the </a:t>
            </a:r>
            <a:br>
              <a:rPr lang="en-GB" sz="4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website </a:t>
            </a:r>
            <a:endParaRPr sz="40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Admissions Policy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Attendance and Absence Policy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Anti-bullying Policy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Behaviour Policy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Complaints Policy and Procedure for Students and Parents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guidelines for Internet use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GB"/>
              <a:t>CHECKLIST</a:t>
            </a: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Students must: </a:t>
            </a: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1. provide an email address, if not already provided in your application 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2. Parent(s) will be copied into all emails sent to students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3. Students to login to Google classroom (email will be sent)  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4. Students to login to Dynamic Learning (email will be sent)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5. Students to collect their exercise books  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6. Students to collect their Hoodies</a:t>
            </a: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5b5e7c78f_0_18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8608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haven’t received my timetable? 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check your spam or junk mail before sending us an email.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608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nervous to meet new people, but I want to gain new friends what should I do?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attend the additional support class on Thursday afternoons, this is where you can meet your peer group.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608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I do if I struggle with homework assignments?</a:t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your teach know if you are struggling with any new concepts of learning.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35b5e7c78f_0_18"/>
          <p:cNvSpPr txBox="1">
            <a:spLocks noGrp="1"/>
          </p:cNvSpPr>
          <p:nvPr>
            <p:ph type="title"/>
          </p:nvPr>
        </p:nvSpPr>
        <p:spPr>
          <a:xfrm>
            <a:off x="381000" y="524600"/>
            <a:ext cx="8381400" cy="88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FAQ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/>
        </p:nvSpPr>
        <p:spPr>
          <a:xfrm>
            <a:off x="171700" y="238450"/>
            <a:ext cx="8718000" cy="5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chemeClr val="dk1"/>
                </a:solidFill>
              </a:rPr>
              <a:t>Thank you for joining our introductory meeting. 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chemeClr val="dk1"/>
                </a:solidFill>
              </a:rPr>
              <a:t>We hope that you will enjoy studying with us at Swansea College.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chemeClr val="dk1"/>
                </a:solidFill>
              </a:rPr>
              <a:t>If you have any questions please feel free to stay behind, or if you would prefer you can email; </a:t>
            </a:r>
            <a:r>
              <a:rPr lang="en-GB" sz="3200" u="sng">
                <a:solidFill>
                  <a:schemeClr val="hlink"/>
                </a:solidFill>
                <a:hlinkClick r:id="rId3"/>
              </a:rPr>
              <a:t>office@swanseacollege.com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3600" b="1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600" b="1" i="0" u="none" strike="noStrike" cap="none">
                <a:solidFill>
                  <a:srgbClr val="7030A0"/>
                </a:solidFill>
              </a:rPr>
              <a:t>Any questions?</a:t>
            </a:r>
            <a:endParaRPr sz="3600" b="1" i="0" u="none" strike="noStrike" cap="none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5b5e7c78f_0_0"/>
          <p:cNvSpPr txBox="1"/>
          <p:nvPr/>
        </p:nvSpPr>
        <p:spPr>
          <a:xfrm>
            <a:off x="150250" y="107300"/>
            <a:ext cx="87147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Additional Maths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35b5e7c78f_0_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GB"/>
              <a:t>Important Information </a:t>
            </a:r>
            <a:endParaRPr/>
          </a:p>
        </p:txBody>
      </p:sp>
      <p:sp>
        <p:nvSpPr>
          <p:cNvPr id="133" name="Google Shape;133;g135b5e7c78f_0_0"/>
          <p:cNvSpPr txBox="1">
            <a:spLocks noGrp="1"/>
          </p:cNvSpPr>
          <p:nvPr>
            <p:ph type="body" idx="1"/>
          </p:nvPr>
        </p:nvSpPr>
        <p:spPr>
          <a:xfrm>
            <a:off x="839375" y="2241500"/>
            <a:ext cx="73635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College Address:</a:t>
            </a:r>
            <a:endParaRPr sz="3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 Mansel Street 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Swansea 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SA1 5SG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u="sng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Telephone number:</a:t>
            </a:r>
            <a:endParaRPr sz="3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01792 535000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Addresses:</a:t>
            </a:r>
            <a:endParaRPr sz="3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Swansea College Office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office@swanseacollege.com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Exams Office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exams@swanseacollege.com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endParaRPr sz="3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1176"/>
              <a:buNone/>
            </a:pPr>
            <a:r>
              <a:rPr lang="en-GB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Staff emails will be shared with students at the beginning of the course. Any emails to staff members must be copied to and include the office email address. </a:t>
            </a:r>
            <a:endParaRPr sz="3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SzPct val="100000"/>
              <a:buNone/>
            </a:pPr>
            <a:endParaRPr sz="1400"/>
          </a:p>
        </p:txBody>
      </p:sp>
      <p:sp>
        <p:nvSpPr>
          <p:cNvPr id="134" name="Google Shape;134;g135b5e7c78f_0_0"/>
          <p:cNvSpPr/>
          <p:nvPr/>
        </p:nvSpPr>
        <p:spPr>
          <a:xfrm rot="-252">
            <a:off x="4168225" y="2308549"/>
            <a:ext cx="4092000" cy="13161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take note of this information you see on this slide. </a:t>
            </a:r>
            <a:endParaRPr/>
          </a:p>
        </p:txBody>
      </p:sp>
      <p:sp>
        <p:nvSpPr>
          <p:cNvPr id="135" name="Google Shape;135;g135b5e7c78f_0_0"/>
          <p:cNvSpPr/>
          <p:nvPr/>
        </p:nvSpPr>
        <p:spPr>
          <a:xfrm>
            <a:off x="150250" y="1611975"/>
            <a:ext cx="8714700" cy="50076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35b5e7c78f_0_0"/>
          <p:cNvSpPr/>
          <p:nvPr/>
        </p:nvSpPr>
        <p:spPr>
          <a:xfrm>
            <a:off x="6099775" y="2308400"/>
            <a:ext cx="228900" cy="219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35b5e7c78f_0_0"/>
          <p:cNvSpPr/>
          <p:nvPr/>
        </p:nvSpPr>
        <p:spPr>
          <a:xfrm>
            <a:off x="4110975" y="3710375"/>
            <a:ext cx="4092012" cy="18217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Our website;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www.swanseacollege.com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35b5e7c78f_0_0"/>
          <p:cNvSpPr/>
          <p:nvPr/>
        </p:nvSpPr>
        <p:spPr>
          <a:xfrm>
            <a:off x="6538325" y="3939225"/>
            <a:ext cx="228900" cy="219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35b5e7c78f_0_0"/>
          <p:cNvSpPr/>
          <p:nvPr/>
        </p:nvSpPr>
        <p:spPr>
          <a:xfrm>
            <a:off x="4697225" y="4415925"/>
            <a:ext cx="228900" cy="219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161925" y="119410"/>
            <a:ext cx="43462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2800" i="0" u="none" strike="noStrike" cap="none" dirty="0">
                <a:solidFill>
                  <a:schemeClr val="accent2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Example; Student Timetable</a:t>
            </a:r>
            <a:endParaRPr sz="2800" i="0" u="none" strike="noStrike" cap="none" dirty="0">
              <a:solidFill>
                <a:schemeClr val="accent2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2"/>
          <a:stretch/>
        </p:blipFill>
        <p:spPr bwMode="auto">
          <a:xfrm>
            <a:off x="161925" y="590832"/>
            <a:ext cx="8820150" cy="587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edfd2dd32_0_1"/>
          <p:cNvSpPr txBox="1"/>
          <p:nvPr/>
        </p:nvSpPr>
        <p:spPr>
          <a:xfrm>
            <a:off x="3434850" y="94275"/>
            <a:ext cx="2274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4000" b="1" i="0" u="sng" strike="noStrike" cap="none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Term dates.</a:t>
            </a:r>
            <a:endParaRPr sz="4000" b="1" i="0" u="sng" strike="noStrike" cap="none" dirty="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4" name="Google Shape;164;geedfd2dd32_0_1"/>
          <p:cNvSpPr txBox="1"/>
          <p:nvPr/>
        </p:nvSpPr>
        <p:spPr>
          <a:xfrm>
            <a:off x="359430" y="1055206"/>
            <a:ext cx="8275612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  <a:sym typeface="Caveat"/>
              </a:rPr>
              <a:t>Terms dates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  <a:sym typeface="Caveat"/>
              </a:rPr>
              <a:t>GCSE, A level &amp; EFL dates on the website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  <a:sym typeface="Caveat"/>
              </a:rPr>
              <a:t>DLC plus on the Teachers Communication Board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  <a:sym typeface="Caveat"/>
              </a:rPr>
              <a:t>Bank Holidays and Inset day on website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  <a:sym typeface="Caveat"/>
              </a:rPr>
              <a:t>Holidays must be taken during school holidays, if you require anytime off during term time a holiday request form needs to be completed and approved.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solidFill>
                <a:schemeClr val="accent2"/>
              </a:solidFill>
              <a:latin typeface="+mn-l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  <a:sym typeface="Caveat"/>
              </a:rPr>
              <a:t> </a:t>
            </a:r>
            <a:endParaRPr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3875" y="428444"/>
            <a:ext cx="8458200" cy="64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>
              <a:buClr>
                <a:schemeClr val="dk1"/>
              </a:buClr>
              <a:buSzPts val="2800"/>
            </a:pPr>
            <a:r>
              <a:rPr lang="en-GB" sz="36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lang="en-GB" sz="3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Notice </a:t>
            </a:r>
            <a:r>
              <a:rPr lang="en-GB" sz="36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Board (on Google Classroom)</a:t>
            </a:r>
          </a:p>
          <a:p>
            <a:pPr marL="285750" lvl="0" indent="-107950">
              <a:buClr>
                <a:schemeClr val="dk1"/>
              </a:buClr>
              <a:buSzPts val="2800"/>
            </a:pPr>
            <a:endParaRPr lang="en-GB"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>
              <a:buClr>
                <a:schemeClr val="dk1"/>
              </a:buClr>
              <a:buSzPts val="2800"/>
            </a:pP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 school communication will be posted on </a:t>
            </a: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Google Cla</a:t>
            </a:r>
            <a:r>
              <a:rPr lang="en-GB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ssroom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 students</a:t>
            </a:r>
            <a: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800" b="1" i="0" u="none" strike="noStrike" cap="none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3875" y="428444"/>
            <a:ext cx="8458200" cy="53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9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Teachers communication (on website - link)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Teachers Communication Board – links sent in an email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 NOT share this link.</a:t>
            </a:r>
            <a:br>
              <a:rPr lang="en-GB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90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371600" y="5181600"/>
            <a:ext cx="655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3875" y="428444"/>
            <a:ext cx="8458200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 dirty="0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School Information and Communication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9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107950">
              <a:buClr>
                <a:schemeClr val="dk1"/>
              </a:buClr>
              <a:buSzPts val="2800"/>
            </a:pPr>
            <a:r>
              <a:rPr lang="en-GB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Exams </a:t>
            </a:r>
            <a:r>
              <a:rPr lang="en-GB" sz="3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Notice Board</a:t>
            </a:r>
            <a:endParaRPr lang="en-GB" sz="32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dirty="0"/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Exams – External candidates communication 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</a:pPr>
            <a: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8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313069"/>
      </p:ext>
    </p:extLst>
  </p:cSld>
  <p:clrMapOvr>
    <a:masterClrMapping/>
  </p:clrMapOvr>
</p:sld>
</file>

<file path=ppt/theme/theme1.xml><?xml version="1.0" encoding="utf-8"?>
<a:theme xmlns:a="http://schemas.openxmlformats.org/drawingml/2006/main" name="Grid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1349</Words>
  <Application>Microsoft Office PowerPoint</Application>
  <PresentationFormat>On-screen Show (4:3)</PresentationFormat>
  <Paragraphs>357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Caveat</vt:lpstr>
      <vt:lpstr>Noto Sans Symbols</vt:lpstr>
      <vt:lpstr>Libre Franklin Medium</vt:lpstr>
      <vt:lpstr>Grid</vt:lpstr>
      <vt:lpstr> A VERY WARM WELCOME! </vt:lpstr>
      <vt:lpstr>“BUILDING FOUNDATIONS FOR YOUR FUTURE”.</vt:lpstr>
      <vt:lpstr>PowerPoint Presentation</vt:lpstr>
      <vt:lpstr>Important Information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CHECKLIST</vt:lpstr>
      <vt:lpstr>FAQ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VERY WARM WELCOME! Please turn all cameras on, unmute yourself, and say hello! </dc:title>
  <dc:creator>ACER</dc:creator>
  <cp:lastModifiedBy>Aisha Iftikhar</cp:lastModifiedBy>
  <cp:revision>25</cp:revision>
  <dcterms:created xsi:type="dcterms:W3CDTF">2016-01-12T13:28:18Z</dcterms:created>
  <dcterms:modified xsi:type="dcterms:W3CDTF">2023-10-31T13:00:52Z</dcterms:modified>
</cp:coreProperties>
</file>